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0" r:id="rId2"/>
    <p:sldId id="299" r:id="rId3"/>
    <p:sldId id="286" r:id="rId4"/>
    <p:sldId id="287" r:id="rId5"/>
    <p:sldId id="302" r:id="rId6"/>
    <p:sldId id="294" r:id="rId7"/>
    <p:sldId id="319" r:id="rId8"/>
    <p:sldId id="318" r:id="rId9"/>
    <p:sldId id="305" r:id="rId10"/>
    <p:sldId id="310" r:id="rId11"/>
    <p:sldId id="307" r:id="rId12"/>
    <p:sldId id="320" r:id="rId13"/>
    <p:sldId id="334" r:id="rId14"/>
    <p:sldId id="333" r:id="rId15"/>
    <p:sldId id="292" r:id="rId16"/>
    <p:sldId id="321" r:id="rId17"/>
    <p:sldId id="322" r:id="rId18"/>
    <p:sldId id="335" r:id="rId19"/>
    <p:sldId id="336" r:id="rId20"/>
    <p:sldId id="323" r:id="rId21"/>
    <p:sldId id="327" r:id="rId22"/>
    <p:sldId id="317" r:id="rId23"/>
    <p:sldId id="311" r:id="rId24"/>
    <p:sldId id="312" r:id="rId25"/>
    <p:sldId id="313" r:id="rId26"/>
    <p:sldId id="328" r:id="rId27"/>
    <p:sldId id="329" r:id="rId28"/>
    <p:sldId id="315" r:id="rId29"/>
    <p:sldId id="316" r:id="rId3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1"/>
    <a:srgbClr val="006666"/>
    <a:srgbClr val="E72F78"/>
    <a:srgbClr val="800A78"/>
    <a:srgbClr val="3191B6"/>
    <a:srgbClr val="098BB3"/>
    <a:srgbClr val="3C9349"/>
    <a:srgbClr val="F5A037"/>
    <a:srgbClr val="F5A036"/>
    <a:srgbClr val="E61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FD1FB-9710-4FA6-B76E-0AE6FF4429A5}" type="datetimeFigureOut">
              <a:rPr lang="es-PE" smtClean="0"/>
              <a:t>25/11/2020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A38BD-BAE9-45C4-8E5C-6315D8FAEC1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203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A38BD-BAE9-45C4-8E5C-6315D8FAEC14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814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A38BD-BAE9-45C4-8E5C-6315D8FAEC14}" type="slidenum">
              <a:rPr lang="es-PE" smtClean="0"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1024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A38BD-BAE9-45C4-8E5C-6315D8FAEC14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165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0771-73D2-4E8A-932D-5128DDC2DCA6}" type="datetime1">
              <a:rPr lang="es-PE" smtClean="0"/>
              <a:t>25/11/2020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230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FEBE-FD60-4A30-91E9-C8EF073E18A1}" type="datetime1">
              <a:rPr lang="es-PE" smtClean="0"/>
              <a:t>25/11/2020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010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49B3-D2A5-4767-8D49-301603CD46BF}" type="datetime1">
              <a:rPr lang="es-PE" smtClean="0"/>
              <a:t>25/11/2020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749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8F32-D152-4221-8F7D-68553C7333C4}" type="datetime1">
              <a:rPr lang="es-PE" smtClean="0"/>
              <a:t>25/11/2020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030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DC9D-D6C8-492B-9A0A-A602078BAA12}" type="datetime1">
              <a:rPr lang="es-PE" smtClean="0"/>
              <a:t>25/11/2020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864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7609-2FE7-4EDC-A715-0C61DBDD2E7C}" type="datetime1">
              <a:rPr lang="es-PE" smtClean="0"/>
              <a:t>25/11/2020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619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05E2-2D9B-43E4-9795-E145F84D3CB3}" type="datetime1">
              <a:rPr lang="es-PE" smtClean="0"/>
              <a:t>25/11/2020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914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E7D85-4665-4C7C-80FC-5860438D51D4}" type="datetime1">
              <a:rPr lang="es-PE" smtClean="0"/>
              <a:t>25/11/2020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668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D62A-4D40-4D20-A97F-1ABF11F471B3}" type="datetime1">
              <a:rPr lang="es-PE" smtClean="0"/>
              <a:t>25/11/2020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284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CBA5-DB48-4061-93F9-535599AE628A}" type="datetime1">
              <a:rPr lang="es-PE" smtClean="0"/>
              <a:t>25/11/2020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53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C920-D9E5-46AE-9DBC-DBF518990FE8}" type="datetime1">
              <a:rPr lang="es-PE" smtClean="0"/>
              <a:t>25/11/2020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704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F6D79-5A65-4355-B237-1E578E03D384}" type="datetime1">
              <a:rPr lang="es-PE" smtClean="0"/>
              <a:t>25/11/2020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35028-1692-49B7-B7A4-D77BCDFA5F9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271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583305" y="6056100"/>
            <a:ext cx="2743200" cy="365125"/>
          </a:xfrm>
        </p:spPr>
        <p:txBody>
          <a:bodyPr/>
          <a:lstStyle/>
          <a:p>
            <a:fld id="{BFE35028-1692-49B7-B7A4-D77BCDFA5F91}" type="slidenum">
              <a:rPr lang="es-PE" smtClean="0"/>
              <a:t>1</a:t>
            </a:fld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4846"/>
          <a:stretch/>
        </p:blipFill>
        <p:spPr>
          <a:xfrm>
            <a:off x="1562101" y="664966"/>
            <a:ext cx="8686657" cy="441836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91571" y="203301"/>
            <a:ext cx="1053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chemeClr val="accent1">
                    <a:lumMod val="50000"/>
                  </a:schemeClr>
                </a:solidFill>
              </a:rPr>
              <a:t>Desde un teléfono móvil o computadora, ingresa a www.pronabec.gob.pe</a:t>
            </a:r>
            <a:endParaRPr lang="es-P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514" y="5083335"/>
            <a:ext cx="85915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10</a:t>
            </a:fld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987695" y="2079181"/>
            <a:ext cx="1017849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altLang="es-PE" sz="4800" b="1" u="sng" dirty="0">
                <a:solidFill>
                  <a:srgbClr val="E72F78"/>
                </a:solidFill>
                <a:latin typeface="Calibri" panose="020F0502020204030204" pitchFamily="34" charset="0"/>
              </a:rPr>
              <a:t>ETAPA 1: </a:t>
            </a:r>
            <a:r>
              <a:rPr lang="es-PE" altLang="es-PE" sz="4800" b="1" u="sng" dirty="0" smtClean="0">
                <a:solidFill>
                  <a:srgbClr val="E72F78"/>
                </a:solidFill>
                <a:latin typeface="Calibri" panose="020F0502020204030204" pitchFamily="34" charset="0"/>
              </a:rPr>
              <a:t>PRELIMINAR</a:t>
            </a:r>
          </a:p>
          <a:p>
            <a:pPr algn="ctr"/>
            <a:r>
              <a:rPr lang="es-PE" altLang="es-PE" sz="4800" b="1" dirty="0" smtClean="0">
                <a:solidFill>
                  <a:srgbClr val="E72F78"/>
                </a:solidFill>
                <a:latin typeface="Calibri" panose="020F0502020204030204" pitchFamily="34" charset="0"/>
              </a:rPr>
              <a:t>DE </a:t>
            </a:r>
            <a:r>
              <a:rPr lang="es-PE" altLang="es-PE" sz="4800" b="1" dirty="0">
                <a:solidFill>
                  <a:srgbClr val="E72F78"/>
                </a:solidFill>
                <a:latin typeface="Calibri" panose="020F0502020204030204" pitchFamily="34" charset="0"/>
              </a:rPr>
              <a:t>NOVIEMBRE A </a:t>
            </a:r>
            <a:r>
              <a:rPr lang="es-PE" altLang="es-PE" sz="4800" b="1" dirty="0" smtClean="0">
                <a:solidFill>
                  <a:srgbClr val="E72F78"/>
                </a:solidFill>
                <a:latin typeface="Calibri" panose="020F0502020204030204" pitchFamily="34" charset="0"/>
              </a:rPr>
              <a:t>DICIEMBRE DEL 2020</a:t>
            </a:r>
            <a:endParaRPr lang="es-PE" altLang="es-PE" sz="4800" b="1" dirty="0">
              <a:solidFill>
                <a:srgbClr val="E72F78"/>
              </a:solidFill>
              <a:latin typeface="Calibri" panose="020F0502020204030204" pitchFamily="34" charset="0"/>
            </a:endParaRPr>
          </a:p>
          <a:p>
            <a:pPr algn="ctr"/>
            <a:r>
              <a:rPr lang="es-PE" altLang="es-PE" sz="4800" b="1" dirty="0" smtClean="0">
                <a:solidFill>
                  <a:srgbClr val="E72F78"/>
                </a:solidFill>
                <a:latin typeface="Calibri" panose="020F0502020204030204" pitchFamily="34" charset="0"/>
              </a:rPr>
              <a:t> </a:t>
            </a:r>
            <a:endParaRPr lang="es-PE" sz="4800" dirty="0"/>
          </a:p>
        </p:txBody>
      </p:sp>
      <p:sp>
        <p:nvSpPr>
          <p:cNvPr id="3" name="Rectángulo 2"/>
          <p:cNvSpPr/>
          <p:nvPr/>
        </p:nvSpPr>
        <p:spPr>
          <a:xfrm>
            <a:off x="0" y="4142208"/>
            <a:ext cx="11682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0" lvl="2" indent="-514350">
              <a:buFont typeface="Wingdings" panose="05000000000000000000" pitchFamily="2" charset="2"/>
              <a:buChar char="Ø"/>
            </a:pPr>
            <a:r>
              <a:rPr lang="es-PE" altLang="es-PE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Inscripción:</a:t>
            </a:r>
            <a:r>
              <a:rPr lang="es-PE" altLang="es-PE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PE" altLang="es-PE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Del 9 de noviembre al 7 de diciembre del 2020.</a:t>
            </a:r>
          </a:p>
        </p:txBody>
      </p:sp>
    </p:spTree>
    <p:extLst>
      <p:ext uri="{BB962C8B-B14F-4D97-AF65-F5344CB8AC3E}">
        <p14:creationId xmlns:p14="http://schemas.microsoft.com/office/powerpoint/2010/main" val="12420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11</a:t>
            </a:fld>
            <a:endParaRPr lang="es-PE"/>
          </a:p>
        </p:txBody>
      </p:sp>
      <p:sp>
        <p:nvSpPr>
          <p:cNvPr id="3" name="CuadroTexto 2"/>
          <p:cNvSpPr txBox="1"/>
          <p:nvPr/>
        </p:nvSpPr>
        <p:spPr>
          <a:xfrm>
            <a:off x="218364" y="1851466"/>
            <a:ext cx="11286699" cy="412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s-PE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Ser </a:t>
            </a:r>
            <a:r>
              <a:rPr lang="es-PE" sz="3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peruano</a:t>
            </a:r>
            <a:r>
              <a:rPr lang="es-PE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PE" sz="3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 peruana.</a:t>
            </a:r>
          </a:p>
          <a:p>
            <a:pPr marL="914400" lvl="1" indent="-4572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endParaRPr lang="es-PE" sz="10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Estar cursando el 5.° de secundaria o haber egresado del colegio. </a:t>
            </a:r>
          </a:p>
          <a:p>
            <a:pPr algn="just"/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	Para Educación Básica Alternativa (EBA): cursar el último grado del ciclo avanzado o haber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	egresado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Para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Educación Básica Especial (EBE): haber egresado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endParaRPr lang="es-E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Alto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rendimiento académico en los 2 últimos grados concluidos de la 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secundaria, según modalidad de beca. </a:t>
            </a:r>
            <a:r>
              <a:rPr lang="es-ES" sz="2000" dirty="0">
                <a:solidFill>
                  <a:srgbClr val="FF0000"/>
                </a:solidFill>
              </a:rPr>
              <a:t>(Este requisito ya se encuentra acreditado para los estudiantes o egresados de los COAR).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endParaRPr lang="es-E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</a:rPr>
              <a:t>Cumplir con el requisito de edad, según modalidad de beca.</a:t>
            </a:r>
            <a:endParaRPr lang="es-PE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56364" y="935194"/>
            <a:ext cx="8410006" cy="91627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u="sng" dirty="0">
                <a:solidFill>
                  <a:srgbClr val="800A78"/>
                </a:solidFill>
                <a:latin typeface="Calibri" panose="020F0502020204030204" pitchFamily="34" charset="0"/>
                <a:ea typeface="+mn-ea"/>
                <a:cs typeface="+mn-cs"/>
              </a:rPr>
              <a:t>REQUISITOS PARA LA </a:t>
            </a:r>
            <a:r>
              <a:rPr lang="es-ES" sz="3200" u="sng" dirty="0" smtClean="0">
                <a:solidFill>
                  <a:srgbClr val="800A78"/>
                </a:solidFill>
                <a:latin typeface="Calibri" panose="020F0502020204030204" pitchFamily="34" charset="0"/>
                <a:ea typeface="+mn-ea"/>
                <a:cs typeface="+mn-cs"/>
              </a:rPr>
              <a:t>INSCRIPCIÓN AL CONCURSO</a:t>
            </a:r>
            <a:endParaRPr lang="es-PE" sz="3200" dirty="0">
              <a:solidFill>
                <a:srgbClr val="800A78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56364" y="556778"/>
            <a:ext cx="3036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altLang="es-PE" sz="2400" b="1" dirty="0">
                <a:solidFill>
                  <a:srgbClr val="E72F78"/>
                </a:solidFill>
                <a:latin typeface="Calibri" panose="020F0502020204030204" pitchFamily="34" charset="0"/>
              </a:rPr>
              <a:t>ETAPA 1: PRELIMINAR 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0317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12</a:t>
            </a:fld>
            <a:endParaRPr lang="es-PE"/>
          </a:p>
        </p:txBody>
      </p:sp>
      <p:sp>
        <p:nvSpPr>
          <p:cNvPr id="8" name="CuadroTexto 7"/>
          <p:cNvSpPr txBox="1"/>
          <p:nvPr/>
        </p:nvSpPr>
        <p:spPr>
          <a:xfrm>
            <a:off x="611666" y="119217"/>
            <a:ext cx="5838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>
                <a:solidFill>
                  <a:srgbClr val="800A78"/>
                </a:solidFill>
                <a:latin typeface="Calibri" panose="020F0502020204030204" pitchFamily="34" charset="0"/>
              </a:rPr>
              <a:t>REQUISITOS POR MODALIDAD</a:t>
            </a:r>
            <a:endParaRPr lang="es-PE" sz="2800" u="sng" dirty="0">
              <a:solidFill>
                <a:srgbClr val="800A78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11666" y="5559366"/>
            <a:ext cx="11275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smtClean="0"/>
              <a:t>*Edad </a:t>
            </a:r>
            <a:r>
              <a:rPr lang="es-PE" sz="1600" dirty="0"/>
              <a:t>al 5 de noviembre del 2020 (fecha de publicación de </a:t>
            </a:r>
            <a:r>
              <a:rPr lang="es-PE" sz="1600" dirty="0" smtClean="0"/>
              <a:t>bases</a:t>
            </a:r>
            <a:r>
              <a:rPr lang="es-PE" sz="1600" dirty="0"/>
              <a:t>). No hay límite de edad para </a:t>
            </a:r>
            <a:r>
              <a:rPr lang="es-PE" sz="1600" dirty="0" smtClean="0"/>
              <a:t>los </a:t>
            </a:r>
            <a:r>
              <a:rPr lang="es-PE" sz="1600" dirty="0"/>
              <a:t>que acrediten discapacidad</a:t>
            </a:r>
            <a:r>
              <a:rPr lang="es-PE" sz="1600" dirty="0" smtClean="0"/>
              <a:t>.</a:t>
            </a:r>
          </a:p>
          <a:p>
            <a:r>
              <a:rPr lang="es-PE" sz="1600" dirty="0" smtClean="0"/>
              <a:t>** </a:t>
            </a:r>
            <a:r>
              <a:rPr lang="es-PE" sz="1600" b="1" dirty="0" smtClean="0"/>
              <a:t>Para EIB. Lenguas priorizadas en primer nivel: </a:t>
            </a:r>
            <a:r>
              <a:rPr lang="es-PE" sz="1600" dirty="0" err="1" smtClean="0"/>
              <a:t>Urarina</a:t>
            </a:r>
            <a:r>
              <a:rPr lang="es-PE" sz="1600" dirty="0" smtClean="0"/>
              <a:t> y </a:t>
            </a:r>
            <a:r>
              <a:rPr lang="es-PE" sz="1600" dirty="0" err="1" smtClean="0"/>
              <a:t>Yine</a:t>
            </a:r>
            <a:r>
              <a:rPr lang="es-PE" sz="1600" dirty="0" smtClean="0"/>
              <a:t>. </a:t>
            </a:r>
            <a:r>
              <a:rPr lang="es-PE" sz="1600" b="1" dirty="0"/>
              <a:t>Lenguas priorizadas en </a:t>
            </a:r>
            <a:r>
              <a:rPr lang="es-PE" sz="1600" b="1" dirty="0" smtClean="0"/>
              <a:t>segundo </a:t>
            </a:r>
            <a:r>
              <a:rPr lang="es-PE" sz="1600" b="1" dirty="0"/>
              <a:t>nivel: </a:t>
            </a:r>
            <a:r>
              <a:rPr lang="es-PE" sz="1600" dirty="0" err="1" smtClean="0"/>
              <a:t>Ashaninka</a:t>
            </a:r>
            <a:r>
              <a:rPr lang="es-PE" sz="1600" dirty="0" smtClean="0"/>
              <a:t>, </a:t>
            </a:r>
            <a:r>
              <a:rPr lang="es-PE" sz="1600" dirty="0" err="1" smtClean="0"/>
              <a:t>Kichwa</a:t>
            </a:r>
            <a:r>
              <a:rPr lang="es-PE" sz="1600" dirty="0" smtClean="0"/>
              <a:t>, </a:t>
            </a:r>
            <a:r>
              <a:rPr lang="es-PE" sz="1600" dirty="0" err="1" smtClean="0"/>
              <a:t>Shawi</a:t>
            </a:r>
            <a:r>
              <a:rPr lang="es-PE" sz="1600" dirty="0" smtClean="0"/>
              <a:t>, </a:t>
            </a:r>
            <a:r>
              <a:rPr lang="es-PE" sz="1600" dirty="0" err="1" smtClean="0"/>
              <a:t>Kukama-Kukamiria</a:t>
            </a:r>
            <a:r>
              <a:rPr lang="es-PE" sz="1600" dirty="0" smtClean="0"/>
              <a:t>, </a:t>
            </a:r>
            <a:r>
              <a:rPr lang="es-PE" sz="1600" dirty="0" err="1" smtClean="0"/>
              <a:t>Achuar</a:t>
            </a:r>
            <a:r>
              <a:rPr lang="es-PE" sz="1600" dirty="0" smtClean="0"/>
              <a:t> y </a:t>
            </a:r>
            <a:r>
              <a:rPr lang="es-PE" sz="1600" dirty="0" err="1" smtClean="0"/>
              <a:t>Awajun</a:t>
            </a:r>
            <a:r>
              <a:rPr lang="es-PE" sz="1600" dirty="0" smtClean="0"/>
              <a:t>.</a:t>
            </a:r>
            <a:endParaRPr lang="es-PE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85" y="642437"/>
            <a:ext cx="10766183" cy="483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13</a:t>
            </a:fld>
            <a:endParaRPr lang="es-PE"/>
          </a:p>
        </p:txBody>
      </p:sp>
      <p:sp>
        <p:nvSpPr>
          <p:cNvPr id="5" name="CuadroTexto 4"/>
          <p:cNvSpPr txBox="1"/>
          <p:nvPr/>
        </p:nvSpPr>
        <p:spPr>
          <a:xfrm>
            <a:off x="894193" y="360313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u="sng" dirty="0">
                <a:solidFill>
                  <a:srgbClr val="800A78"/>
                </a:solidFill>
                <a:latin typeface="Calibri" panose="020F0502020204030204" pitchFamily="34" charset="0"/>
              </a:rPr>
              <a:t>¿Qué significa tercio superior?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94193" y="905604"/>
            <a:ext cx="10459607" cy="12311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Que un alumno pertenezca al “tercio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superior"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significa que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sus calificaciones están dentro de la tercera parte de las calificaciones más altas de su aula o salón de clase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. Por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ejemplo, si hay 100 alumnos en un salón, el tercio es el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33.3 %, por lo que los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primeros 33 puestos serían el tercio superior.</a:t>
            </a:r>
          </a:p>
          <a:p>
            <a:endParaRPr lang="es-E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886" y="1981712"/>
            <a:ext cx="3670189" cy="134839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94193" y="3633248"/>
            <a:ext cx="1045960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u="sng" dirty="0">
                <a:solidFill>
                  <a:srgbClr val="800A78"/>
                </a:solidFill>
                <a:latin typeface="Calibri" panose="020F0502020204030204" pitchFamily="34" charset="0"/>
              </a:rPr>
              <a:t>¿Qué significa medio superior?</a:t>
            </a:r>
          </a:p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De forma similar, el medio tiene como objetivo dividir un grupo en dos partes de acuerdo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a su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rendimiento. Por ejemplo, si hay 100 alumnos en un salón, el medio superior es el 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50 %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con mejores notas, o sea los 50 primeros puestos. </a:t>
            </a:r>
            <a:endParaRPr lang="es-P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343" y="4957964"/>
            <a:ext cx="3463543" cy="142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14</a:t>
            </a:fld>
            <a:endParaRPr lang="es-PE"/>
          </a:p>
        </p:txBody>
      </p:sp>
      <p:sp>
        <p:nvSpPr>
          <p:cNvPr id="7" name="CuadroTexto 6"/>
          <p:cNvSpPr txBox="1"/>
          <p:nvPr/>
        </p:nvSpPr>
        <p:spPr>
          <a:xfrm>
            <a:off x="592238" y="7000331"/>
            <a:ext cx="847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Para realizar el cálculo del tercio y medio, la fuente de información que se utilizará es el SIAGIE donde se registran las notas de cada estudiante.</a:t>
            </a:r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592238" y="1958158"/>
            <a:ext cx="111062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El tercio o medio superior se calcula automáticamente en el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Módulo de Inscripción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del concurso, utilizando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las notas de los estudiantes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los dos últimos grados concluidos de la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secundaria. Para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ello se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utiliza información registrada en el Sistema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de Apoyo a la Gestión de la Institución Educativa (SIAGIE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) del </a:t>
            </a:r>
            <a:r>
              <a:rPr lang="es-ES" sz="2800" dirty="0" err="1" smtClean="0">
                <a:solidFill>
                  <a:schemeClr val="accent1">
                    <a:lumMod val="50000"/>
                  </a:schemeClr>
                </a:solidFill>
              </a:rPr>
              <a:t>Minedu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Todos los colegios del país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reportan las matrícula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y notas </a:t>
            </a:r>
            <a:r>
              <a:rPr lang="es-ES" sz="2800" dirty="0" smtClean="0">
                <a:solidFill>
                  <a:schemeClr val="accent1">
                    <a:lumMod val="50000"/>
                  </a:schemeClr>
                </a:solidFill>
              </a:rPr>
              <a:t>de sus alumnos en ese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sistema. </a:t>
            </a:r>
            <a:endParaRPr lang="es-PE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15</a:t>
            </a:fld>
            <a:endParaRPr lang="es-PE"/>
          </a:p>
        </p:txBody>
      </p:sp>
      <p:sp>
        <p:nvSpPr>
          <p:cNvPr id="3" name="CuadroTexto 2"/>
          <p:cNvSpPr txBox="1"/>
          <p:nvPr/>
        </p:nvSpPr>
        <p:spPr>
          <a:xfrm>
            <a:off x="188855" y="1640717"/>
            <a:ext cx="11814288" cy="420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s-ES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Con acreditación documental:</a:t>
            </a:r>
          </a:p>
          <a:p>
            <a:pPr marL="914400" lvl="1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Personas con discapacidad.</a:t>
            </a:r>
          </a:p>
          <a:p>
            <a:pPr marL="914400" lvl="1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Población de comunidades nativas amazónicas, campesinas o afroperuanas.</a:t>
            </a:r>
          </a:p>
          <a:p>
            <a:pPr marL="914400" lvl="1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Voluntarios o voluntarias.</a:t>
            </a:r>
          </a:p>
          <a:p>
            <a:pPr marL="914400" lvl="1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Bomberos activos e hijos de bomberos.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es-ES" sz="2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s-ES" sz="2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Con acreditación automática en el Módulo de Postulación:</a:t>
            </a:r>
          </a:p>
          <a:p>
            <a:pPr marL="914400" lvl="1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Participación en concursos escolares nacionales o internacionales reconocidos por el Minedu entre 2015 y 2019.</a:t>
            </a:r>
          </a:p>
          <a:p>
            <a:pPr marL="914400" lvl="1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S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Participación en los Juegos Deportivos Escolares Nacionales entre 2015 y 2019.</a:t>
            </a:r>
            <a:endParaRPr lang="es-PE" sz="2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05523" y="712984"/>
            <a:ext cx="11380951" cy="83675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sz="2800" u="sng" dirty="0" smtClean="0">
                <a:solidFill>
                  <a:srgbClr val="800A78"/>
                </a:solidFill>
                <a:latin typeface="Calibri" panose="020F0502020204030204" pitchFamily="34" charset="0"/>
                <a:ea typeface="+mn-ea"/>
                <a:cs typeface="+mn-cs"/>
              </a:rPr>
              <a:t>POBLACIÓN QUE OBTENDRÁ PUNTAJE ADICIONAL EN EL CONCURSO BECA 18</a:t>
            </a:r>
            <a:endParaRPr lang="es-PE" sz="2800" u="sng" dirty="0">
              <a:solidFill>
                <a:srgbClr val="800A78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30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16</a:t>
            </a:fld>
            <a:endParaRPr lang="es-PE"/>
          </a:p>
        </p:txBody>
      </p:sp>
      <p:sp>
        <p:nvSpPr>
          <p:cNvPr id="3" name="Rectángulo 2"/>
          <p:cNvSpPr/>
          <p:nvPr/>
        </p:nvSpPr>
        <p:spPr>
          <a:xfrm>
            <a:off x="711199" y="839966"/>
            <a:ext cx="11001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2800" u="sng" dirty="0" smtClean="0">
                <a:solidFill>
                  <a:srgbClr val="800A78"/>
                </a:solidFill>
                <a:latin typeface="Calibri" panose="020F0502020204030204" pitchFamily="34" charset="0"/>
              </a:rPr>
              <a:t>IMPEDIMENTOS PARA LA INSCRIPCIÓN Y POSTULACIÓN AL CONCURSO</a:t>
            </a:r>
            <a:endParaRPr lang="es-ES" sz="2800" u="sng" dirty="0">
              <a:solidFill>
                <a:srgbClr val="800A78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11199" y="1519469"/>
            <a:ext cx="105083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Haber cursado o estar cursando estudios superiores en una Universidad o Instituto/Escuela de Educación Superior Pedagógico o Tecnológico de gestión privada o pública en 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Perú o extranjero.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Quienes hayan sido beneficiarios de una beca que canalice, gestione o subvencione el Estado peruano para estudios de pregrado.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Quienes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se encuentren </a:t>
            </a:r>
            <a:r>
              <a:rPr lang="es-ES" sz="2400" b="1" u="sng" dirty="0">
                <a:solidFill>
                  <a:schemeClr val="accent1">
                    <a:lumMod val="50000"/>
                  </a:schemeClr>
                </a:solidFill>
              </a:rPr>
              <a:t>postulando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 a otra beca o crédito educativo que canalice, gestione 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o subvencione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s-ES" sz="2400" dirty="0" err="1">
                <a:solidFill>
                  <a:schemeClr val="accent1">
                    <a:lumMod val="50000"/>
                  </a:schemeClr>
                </a:solidFill>
              </a:rPr>
              <a:t>Pronabec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 para el mismo nivel de estudios, es decir pregrado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Otros impedimentos, revisar Artículo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13 de las bases</a:t>
            </a: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s-P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17</a:t>
            </a:fld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62" y="1074410"/>
            <a:ext cx="10116209" cy="483235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06285" y="551190"/>
            <a:ext cx="984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u="sng" dirty="0">
                <a:solidFill>
                  <a:srgbClr val="800A78"/>
                </a:solidFill>
                <a:latin typeface="Calibri" panose="020F0502020204030204" pitchFamily="34" charset="0"/>
              </a:rPr>
              <a:t>Preselección: Otorgamiento de puntajes por orden de mérito</a:t>
            </a:r>
          </a:p>
        </p:txBody>
      </p:sp>
    </p:spTree>
    <p:extLst>
      <p:ext uri="{BB962C8B-B14F-4D97-AF65-F5344CB8AC3E}">
        <p14:creationId xmlns:p14="http://schemas.microsoft.com/office/powerpoint/2010/main" val="39150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18</a:t>
            </a:fld>
            <a:endParaRPr lang="es-PE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607608" y="278598"/>
            <a:ext cx="8217541" cy="65645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800" dirty="0">
                <a:solidFill>
                  <a:srgbClr val="800A78"/>
                </a:solidFill>
                <a:latin typeface="Calibri" panose="020F0502020204030204" pitchFamily="34" charset="0"/>
                <a:ea typeface="+mn-ea"/>
                <a:cs typeface="+mn-cs"/>
              </a:rPr>
              <a:t>¿Qué son los percentiles?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44786" y="996655"/>
            <a:ext cx="109611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Un percentil es una </a:t>
            </a:r>
            <a:r>
              <a:rPr lang="es-PE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medida de posición en estadística que permite comparar resultados, como las notas promedios de los alumnos de </a:t>
            </a:r>
            <a:r>
              <a:rPr lang="es-PE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un mismo </a:t>
            </a:r>
            <a:r>
              <a:rPr lang="es-PE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salón de clases. </a:t>
            </a:r>
          </a:p>
          <a:p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s-PE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Así</a:t>
            </a:r>
            <a:r>
              <a:rPr lang="es-PE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se ordena de menor a mayor </a:t>
            </a:r>
            <a:r>
              <a:rPr lang="es-PE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el promedio </a:t>
            </a:r>
            <a:r>
              <a:rPr lang="es-PE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 notas </a:t>
            </a:r>
            <a:r>
              <a:rPr lang="es-PE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 los alumnos y </a:t>
            </a:r>
            <a:r>
              <a:rPr lang="es-PE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se establece su </a:t>
            </a:r>
            <a:r>
              <a:rPr lang="es-PE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posición a una escala de 0 a 100. </a:t>
            </a:r>
            <a:endParaRPr lang="es-PE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PE" sz="20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es-PE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Por ejemplo: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Juan obtuvo 18 como promedio de notas </a:t>
            </a:r>
            <a:r>
              <a:rPr lang="es-PE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tanto en </a:t>
            </a:r>
            <a:r>
              <a:rPr lang="es-P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3.º </a:t>
            </a:r>
            <a:r>
              <a:rPr lang="es-PE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como en </a:t>
            </a:r>
            <a:r>
              <a:rPr lang="es-P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4.º de secundaria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lo que le permitió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estar en el 5to puesto en ambos grados</a:t>
            </a:r>
            <a:r>
              <a:rPr lang="es-P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r>
              <a:rPr lang="es-P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PE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Dado </a:t>
            </a:r>
            <a:r>
              <a:rPr lang="es-P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que </a:t>
            </a:r>
            <a:r>
              <a:rPr lang="es-P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en su escuela cada grado </a:t>
            </a:r>
            <a:r>
              <a:rPr lang="es-PE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tenía </a:t>
            </a:r>
            <a:r>
              <a:rPr lang="es-P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100 alumnos</a:t>
            </a:r>
            <a:r>
              <a:rPr lang="es-P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s-PE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el  </a:t>
            </a:r>
            <a:r>
              <a:rPr lang="es-P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promedio </a:t>
            </a:r>
            <a:r>
              <a:rPr lang="es-PE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que obtuvo lo </a:t>
            </a:r>
            <a:r>
              <a:rPr lang="es-P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ubica en el </a:t>
            </a:r>
            <a:r>
              <a:rPr lang="es-PE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percentil </a:t>
            </a:r>
            <a:r>
              <a:rPr lang="es-P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95. </a:t>
            </a:r>
            <a:r>
              <a:rPr lang="es-P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Ello quiere decir que </a:t>
            </a:r>
            <a:r>
              <a:rPr lang="es-P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el 95 % de sus compañeros de clase tiene un promedio menor a Juan.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PE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BD535C-CB85-4986-8268-F09D682C5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352" y="4666878"/>
            <a:ext cx="3924321" cy="187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19</a:t>
            </a:fld>
            <a:endParaRPr lang="es-PE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64659" y="450088"/>
            <a:ext cx="8217541" cy="65645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800" dirty="0">
                <a:solidFill>
                  <a:srgbClr val="800A78"/>
                </a:solidFill>
                <a:latin typeface="Calibri" panose="020F0502020204030204" pitchFamily="34" charset="0"/>
                <a:ea typeface="+mn-ea"/>
                <a:cs typeface="+mn-cs"/>
              </a:rPr>
              <a:t>¿Qué son los percentiles?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52659" y="778317"/>
            <a:ext cx="109611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Luz obtuvo 17 como promedio de </a:t>
            </a:r>
            <a:r>
              <a:rPr lang="es-PE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notas tanto en </a:t>
            </a:r>
            <a:r>
              <a:rPr lang="es-P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3ero </a:t>
            </a:r>
            <a:r>
              <a:rPr lang="es-PE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como en </a:t>
            </a:r>
            <a:r>
              <a:rPr lang="es-P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4to de secundaria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, lo que le permitió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estar en el </a:t>
            </a:r>
            <a:r>
              <a:rPr lang="es-MX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3er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puesto en ambos grados</a:t>
            </a:r>
            <a:r>
              <a:rPr lang="es-P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s-P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Dado que </a:t>
            </a:r>
            <a:r>
              <a:rPr lang="es-P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en su escuela cada grado tiene 30 alumnos</a:t>
            </a:r>
            <a:r>
              <a:rPr lang="es-P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ese promedio la </a:t>
            </a:r>
            <a:r>
              <a:rPr lang="es-P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ubica en el percentil 90 </a:t>
            </a:r>
            <a:r>
              <a:rPr lang="es-PE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en comparación a sus demás compañeros de clase. Ello quiere decir que </a:t>
            </a:r>
            <a:r>
              <a:rPr lang="es-P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el </a:t>
            </a:r>
            <a:r>
              <a:rPr lang="es-PE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90 % </a:t>
            </a:r>
            <a:r>
              <a:rPr lang="es-PE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 sus compañeros de clase tiene un promedio menor a Luz</a:t>
            </a:r>
            <a:r>
              <a:rPr lang="es-PE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endParaRPr lang="es-PE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8BD9D63-A8E5-418D-8EC2-C07D0DE60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40" y="2737762"/>
            <a:ext cx="5104778" cy="251190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5F8D5E2-95FF-4AE5-BA0D-ADF2ACC91CF8}"/>
              </a:ext>
            </a:extLst>
          </p:cNvPr>
          <p:cNvSpPr txBox="1"/>
          <p:nvPr/>
        </p:nvSpPr>
        <p:spPr>
          <a:xfrm>
            <a:off x="849875" y="5312140"/>
            <a:ext cx="1050392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s-PE" sz="1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s-PE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¡Recuerda: Mientras más altas sean tus calificaciones respecto a los estudiantes de tu </a:t>
            </a:r>
            <a:r>
              <a:rPr lang="es-PE" sz="20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mismo colegio y </a:t>
            </a:r>
            <a:r>
              <a:rPr lang="es-PE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grado, tendrás más posibilidades de pertenecer a los percentiles más altos!</a:t>
            </a:r>
          </a:p>
        </p:txBody>
      </p:sp>
    </p:spTree>
    <p:extLst>
      <p:ext uri="{BB962C8B-B14F-4D97-AF65-F5344CB8AC3E}">
        <p14:creationId xmlns:p14="http://schemas.microsoft.com/office/powerpoint/2010/main" val="26651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583305" y="6056100"/>
            <a:ext cx="2743200" cy="365125"/>
          </a:xfrm>
        </p:spPr>
        <p:txBody>
          <a:bodyPr/>
          <a:lstStyle/>
          <a:p>
            <a:fld id="{BFE35028-1692-49B7-B7A4-D77BCDFA5F91}" type="slidenum">
              <a:rPr lang="es-PE" smtClean="0"/>
              <a:t>2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r="-1129"/>
          <a:stretch/>
        </p:blipFill>
        <p:spPr>
          <a:xfrm>
            <a:off x="0" y="1050877"/>
            <a:ext cx="12338861" cy="580712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852382" y="383269"/>
            <a:ext cx="7847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chemeClr val="accent1">
                    <a:lumMod val="50000"/>
                  </a:schemeClr>
                </a:solidFill>
              </a:rPr>
              <a:t>www.pronabec.gob.pe/beca-18-2021</a:t>
            </a:r>
            <a:endParaRPr lang="es-P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2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20</a:t>
            </a:fld>
            <a:endParaRPr lang="es-PE"/>
          </a:p>
        </p:txBody>
      </p:sp>
      <p:sp>
        <p:nvSpPr>
          <p:cNvPr id="6" name="CuadroTexto 5"/>
          <p:cNvSpPr txBox="1"/>
          <p:nvPr/>
        </p:nvSpPr>
        <p:spPr>
          <a:xfrm>
            <a:off x="1381943" y="0"/>
            <a:ext cx="4934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u="sng" dirty="0" smtClean="0">
                <a:solidFill>
                  <a:srgbClr val="800A78"/>
                </a:solidFill>
                <a:latin typeface="Calibri" panose="020F0502020204030204" pitchFamily="34" charset="0"/>
              </a:rPr>
              <a:t>Puntaje adicional</a:t>
            </a:r>
            <a:endParaRPr lang="es-PE" sz="2400" u="sng" dirty="0">
              <a:solidFill>
                <a:srgbClr val="800A78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945958" y="5936644"/>
            <a:ext cx="9563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s-P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Solo aplica para el caso de las becas especiales que no requieren SISFOH como requisito. </a:t>
            </a:r>
          </a:p>
          <a:p>
            <a:r>
              <a:rPr lang="es-PE" sz="12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s-P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El puntaje adicional por “Pertenencia a Comunidad Nativa Amazónica” no aplica para la modalidad de Beca CNA.</a:t>
            </a:r>
          </a:p>
          <a:p>
            <a:pPr lvl="0"/>
            <a:r>
              <a:rPr lang="es-PE" sz="12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</a:t>
            </a:r>
            <a:r>
              <a:rPr lang="es-PE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Solo aplica para la modalidad EIB.</a:t>
            </a:r>
            <a:endParaRPr lang="es-PE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958" y="461665"/>
            <a:ext cx="7717513" cy="533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21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25" y="1477107"/>
            <a:ext cx="10952234" cy="367328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125415" y="534572"/>
            <a:ext cx="9101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u="sng" dirty="0">
                <a:solidFill>
                  <a:srgbClr val="800A78"/>
                </a:solidFill>
                <a:latin typeface="Calibri" panose="020F0502020204030204" pitchFamily="34" charset="0"/>
              </a:rPr>
              <a:t>¿Cómo se otorgará el puntaje de Preselección?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251" y="5150387"/>
            <a:ext cx="6251344" cy="158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22</a:t>
            </a:fld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667" y="1735206"/>
            <a:ext cx="7691506" cy="459894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36013" y="697342"/>
            <a:ext cx="11094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Se otorgará la condición de PRESELECCIONADO por modalidad en estricto orden de mérito.</a:t>
            </a:r>
          </a:p>
          <a:p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Ninguna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región podrá acumular más de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30 %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 la asignación de preseleccionados en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Beca 18 Ordinaria.</a:t>
            </a:r>
            <a:endParaRPr lang="es-ES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23</a:t>
            </a:fld>
            <a:endParaRPr lang="es-PE"/>
          </a:p>
        </p:txBody>
      </p:sp>
      <p:sp>
        <p:nvSpPr>
          <p:cNvPr id="6" name="Rectángulo 5"/>
          <p:cNvSpPr/>
          <p:nvPr/>
        </p:nvSpPr>
        <p:spPr>
          <a:xfrm>
            <a:off x="513577" y="1248494"/>
            <a:ext cx="10440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altLang="es-PE" sz="4800" b="1" dirty="0">
                <a:solidFill>
                  <a:srgbClr val="E72F78"/>
                </a:solidFill>
                <a:latin typeface="Calibri" panose="020F0502020204030204" pitchFamily="34" charset="0"/>
              </a:rPr>
              <a:t>ETAPA </a:t>
            </a:r>
            <a:r>
              <a:rPr lang="es-PE" altLang="es-PE" sz="4800" b="1" dirty="0" smtClean="0">
                <a:solidFill>
                  <a:srgbClr val="E72F78"/>
                </a:solidFill>
                <a:latin typeface="Calibri" panose="020F0502020204030204" pitchFamily="34" charset="0"/>
              </a:rPr>
              <a:t>2: POSTULACIÓN</a:t>
            </a:r>
          </a:p>
          <a:p>
            <a:pPr algn="ctr"/>
            <a:r>
              <a:rPr lang="es-PE" altLang="es-PE" sz="4800" b="1" dirty="0" smtClean="0">
                <a:solidFill>
                  <a:srgbClr val="E72F78"/>
                </a:solidFill>
                <a:latin typeface="Calibri" panose="020F0502020204030204" pitchFamily="34" charset="0"/>
              </a:rPr>
              <a:t>(SOLO PRESELECCIONADOS)</a:t>
            </a:r>
          </a:p>
          <a:p>
            <a:pPr algn="ctr"/>
            <a:r>
              <a:rPr lang="es-PE" altLang="es-PE" sz="4800" b="1" dirty="0" smtClean="0">
                <a:solidFill>
                  <a:srgbClr val="E72F78"/>
                </a:solidFill>
                <a:latin typeface="Calibri" panose="020F0502020204030204" pitchFamily="34" charset="0"/>
              </a:rPr>
              <a:t>Enero-Marzo 2021</a:t>
            </a:r>
            <a:endParaRPr lang="es-PE" altLang="es-PE" sz="4800" b="1" dirty="0">
              <a:solidFill>
                <a:srgbClr val="E72F78"/>
              </a:solidFill>
              <a:latin typeface="Calibri" panose="020F0502020204030204" pitchFamily="34" charset="0"/>
            </a:endParaRPr>
          </a:p>
          <a:p>
            <a:pPr algn="ctr"/>
            <a:r>
              <a:rPr lang="es-PE" altLang="es-PE" sz="4800" b="1" dirty="0" smtClean="0">
                <a:solidFill>
                  <a:srgbClr val="E72F78"/>
                </a:solidFill>
                <a:latin typeface="Calibri" panose="020F0502020204030204" pitchFamily="34" charset="0"/>
              </a:rPr>
              <a:t> </a:t>
            </a:r>
            <a:endParaRPr lang="es-PE" sz="4800" dirty="0"/>
          </a:p>
        </p:txBody>
      </p:sp>
      <p:sp>
        <p:nvSpPr>
          <p:cNvPr id="3" name="Rectángulo 2"/>
          <p:cNvSpPr/>
          <p:nvPr/>
        </p:nvSpPr>
        <p:spPr>
          <a:xfrm>
            <a:off x="1031200" y="3727793"/>
            <a:ext cx="107107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s-ES" altLang="es-PE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Apoyo y orientación </a:t>
            </a:r>
            <a:r>
              <a:rPr lang="es-ES" altLang="es-PE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para postulación a una Institución de Educación Superior: </a:t>
            </a:r>
            <a:r>
              <a:rPr lang="es-ES" altLang="es-PE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Del 4 de enero al 1 de marzo del 2021.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es-PE" altLang="es-PE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s-PE" altLang="es-PE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Postulación a la beca:</a:t>
            </a:r>
            <a:r>
              <a:rPr lang="es-PE" altLang="es-PE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PE" altLang="es-PE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Del 7 de enero 1 de marzo de 2021.</a:t>
            </a:r>
          </a:p>
        </p:txBody>
      </p:sp>
    </p:spTree>
    <p:extLst>
      <p:ext uri="{BB962C8B-B14F-4D97-AF65-F5344CB8AC3E}">
        <p14:creationId xmlns:p14="http://schemas.microsoft.com/office/powerpoint/2010/main" val="12293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24</a:t>
            </a:fld>
            <a:endParaRPr lang="es-PE"/>
          </a:p>
        </p:txBody>
      </p:sp>
      <p:sp>
        <p:nvSpPr>
          <p:cNvPr id="3" name="CuadroTexto 2"/>
          <p:cNvSpPr txBox="1"/>
          <p:nvPr/>
        </p:nvSpPr>
        <p:spPr>
          <a:xfrm>
            <a:off x="702859" y="1042360"/>
            <a:ext cx="10631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sz="3600" u="sng" dirty="0" smtClean="0">
                <a:solidFill>
                  <a:srgbClr val="800A78"/>
                </a:solidFill>
                <a:latin typeface="Calibri" panose="020F0502020204030204" pitchFamily="34" charset="0"/>
              </a:rPr>
              <a:t>En el 2021, los </a:t>
            </a:r>
            <a:r>
              <a:rPr lang="es-ES" sz="3600" u="sng" dirty="0">
                <a:solidFill>
                  <a:srgbClr val="800A78"/>
                </a:solidFill>
                <a:latin typeface="Calibri" panose="020F0502020204030204" pitchFamily="34" charset="0"/>
              </a:rPr>
              <a:t>preseleccionados recibirán:</a:t>
            </a:r>
          </a:p>
          <a:p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409432" y="2115660"/>
            <a:ext cx="11218459" cy="293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Orientación vocacional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 que les ayude a descubrir sus preferencias, habilidades y competencias vocacionales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lvl="1" fontAlgn="base">
              <a:lnSpc>
                <a:spcPct val="90000"/>
              </a:lnSpc>
              <a:spcBef>
                <a:spcPts val="500"/>
              </a:spcBef>
            </a:pPr>
            <a:endParaRPr lang="es-ES" sz="3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914400" lvl="1" indent="-4572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Acceso a una herramienta de información de la oferta </a:t>
            </a: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 educación superior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del </a:t>
            </a: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Perú.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Permitirá al talento tomar una decisión bien informada sobre qué carrera y dónde estudiar.</a:t>
            </a:r>
            <a:endParaRPr lang="es-PE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25</a:t>
            </a:fld>
            <a:endParaRPr lang="es-PE"/>
          </a:p>
        </p:txBody>
      </p:sp>
      <p:sp>
        <p:nvSpPr>
          <p:cNvPr id="5" name="Rectángulo 4"/>
          <p:cNvSpPr/>
          <p:nvPr/>
        </p:nvSpPr>
        <p:spPr>
          <a:xfrm>
            <a:off x="1000836" y="812870"/>
            <a:ext cx="881190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3500" u="sng" dirty="0" smtClean="0">
                <a:solidFill>
                  <a:srgbClr val="800A78"/>
                </a:solidFill>
                <a:latin typeface="Calibri" panose="020F0502020204030204" pitchFamily="34" charset="0"/>
              </a:rPr>
              <a:t>2021: POSTULACIÓN A LA BECA</a:t>
            </a:r>
            <a:endParaRPr lang="es-ES" sz="3500" u="sng" dirty="0">
              <a:solidFill>
                <a:srgbClr val="800A7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8452" y="1553904"/>
            <a:ext cx="11082139" cy="4197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sz="2800" b="1" dirty="0">
                <a:solidFill>
                  <a:srgbClr val="23A455"/>
                </a:solidFill>
                <a:latin typeface="Poppins"/>
              </a:rPr>
              <a:t>Requisitos que deben cumplir los </a:t>
            </a:r>
            <a:r>
              <a:rPr lang="es-ES" sz="2800" b="1" dirty="0" smtClean="0">
                <a:solidFill>
                  <a:srgbClr val="23A455"/>
                </a:solidFill>
                <a:latin typeface="Poppins"/>
              </a:rPr>
              <a:t>preseleccionados en el 2021</a:t>
            </a:r>
            <a:endParaRPr lang="es-ES" sz="2800" b="1" dirty="0">
              <a:solidFill>
                <a:srgbClr val="23A455"/>
              </a:solidFill>
              <a:latin typeface="Poppins"/>
            </a:endParaRPr>
          </a:p>
          <a:p>
            <a:pPr marL="914400" lvl="1" indent="-4572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Haber ingresado a una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Institución de Educación Superior (IES), 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sede y programa de estudios elegible para iniciar estudios en el año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2021.</a:t>
            </a:r>
          </a:p>
          <a:p>
            <a:pPr marL="914400" lvl="1" indent="-4572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s-ES" sz="9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914400" lvl="1" indent="-4572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Haber culminado la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secundaria.</a:t>
            </a:r>
          </a:p>
          <a:p>
            <a:pPr marL="914400" lvl="1" indent="-4572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s-ES" sz="105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914400" lvl="1" indent="-4572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Para 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el caso de Beca 18 y Beca EIB encontrarse en condición de pobreza o pobreza extrema.</a:t>
            </a:r>
          </a:p>
          <a:p>
            <a:pPr marL="914400" lvl="1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s-PE" sz="2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5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26</a:t>
            </a:fld>
            <a:endParaRPr lang="es-PE"/>
          </a:p>
        </p:txBody>
      </p:sp>
      <p:sp>
        <p:nvSpPr>
          <p:cNvPr id="4" name="Rectángulo 3"/>
          <p:cNvSpPr/>
          <p:nvPr/>
        </p:nvSpPr>
        <p:spPr>
          <a:xfrm>
            <a:off x="1695450" y="539283"/>
            <a:ext cx="8660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u="sng" dirty="0" smtClean="0">
                <a:solidFill>
                  <a:srgbClr val="800A78"/>
                </a:solidFill>
                <a:latin typeface="Calibri" panose="020F0502020204030204" pitchFamily="34" charset="0"/>
              </a:rPr>
              <a:t>2021 SELECCIÓN: </a:t>
            </a:r>
            <a:r>
              <a:rPr lang="es-PE" sz="2400" u="sng" dirty="0">
                <a:solidFill>
                  <a:srgbClr val="800A78"/>
                </a:solidFill>
                <a:latin typeface="Calibri" panose="020F0502020204030204" pitchFamily="34" charset="0"/>
              </a:rPr>
              <a:t>Otorgamiento de puntajes por orden de mérito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1961012" y="5857051"/>
                <a:ext cx="88289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PE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𝐏</m:t>
                    </m:r>
                    <m:r>
                      <a:rPr lang="es-PE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𝐮𝐧𝐭𝐚𝐣𝐞</m:t>
                    </m:r>
                    <m:r>
                      <a:rPr lang="es-PE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PE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𝐩𝐚𝐫𝐚</m:t>
                    </m:r>
                    <m:r>
                      <a:rPr lang="es-PE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PE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𝐚𝐬𝐢𝐠𝐧𝐚𝐜𝐢</m:t>
                    </m:r>
                    <m:r>
                      <a:rPr lang="es-PE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ó</m:t>
                    </m:r>
                    <m:r>
                      <a:rPr lang="es-PE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𝐧</m:t>
                    </m:r>
                    <m:r>
                      <a:rPr lang="es-PE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PE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𝐝𝐞</m:t>
                    </m:r>
                    <m:r>
                      <a:rPr lang="es-PE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PE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𝐛𝐞𝐜𝐚𝐬</m:t>
                    </m:r>
                    <m:r>
                      <a:rPr lang="es-PE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PE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𝐏𝐒</m:t>
                    </m:r>
                    <m:r>
                      <a:rPr lang="es-PE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PE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es-PE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PE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𝐆</m:t>
                    </m:r>
                    <m:r>
                      <a:rPr lang="es-PE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PE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𝐑</m:t>
                    </m:r>
                    <m:r>
                      <a:rPr lang="es-PE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PE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𝐂𝐏</m:t>
                    </m:r>
                  </m:oMath>
                </a14:m>
                <a:r>
                  <a:rPr lang="es-PE" sz="2000" b="1" dirty="0">
                    <a:solidFill>
                      <a:srgbClr val="002060"/>
                    </a:solidFill>
                  </a:rPr>
                  <a:t> </a:t>
                </a:r>
                <a:endParaRPr lang="es-PE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012" y="5857051"/>
                <a:ext cx="8828908" cy="400110"/>
              </a:xfrm>
              <a:prstGeom prst="rect">
                <a:avLst/>
              </a:prstGeom>
              <a:blipFill>
                <a:blip r:embed="rId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1100137"/>
            <a:ext cx="88011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27</a:t>
            </a:fld>
            <a:endParaRPr lang="es-PE"/>
          </a:p>
        </p:txBody>
      </p:sp>
      <p:sp>
        <p:nvSpPr>
          <p:cNvPr id="4" name="Rectángulo 3"/>
          <p:cNvSpPr/>
          <p:nvPr/>
        </p:nvSpPr>
        <p:spPr>
          <a:xfrm>
            <a:off x="1206973" y="463230"/>
            <a:ext cx="9060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u="sng" dirty="0" smtClean="0">
                <a:solidFill>
                  <a:srgbClr val="800A78"/>
                </a:solidFill>
                <a:latin typeface="Calibri" panose="020F0502020204030204" pitchFamily="34" charset="0"/>
              </a:rPr>
              <a:t>Asignación </a:t>
            </a:r>
            <a:r>
              <a:rPr lang="es-ES" sz="2400" u="sng" dirty="0">
                <a:solidFill>
                  <a:srgbClr val="800A78"/>
                </a:solidFill>
                <a:latin typeface="Calibri" panose="020F0502020204030204" pitchFamily="34" charset="0"/>
              </a:rPr>
              <a:t>de puntajes </a:t>
            </a:r>
            <a:r>
              <a:rPr lang="es-ES" sz="2400" u="sng" dirty="0" smtClean="0">
                <a:solidFill>
                  <a:srgbClr val="800A78"/>
                </a:solidFill>
                <a:latin typeface="Calibri" panose="020F0502020204030204" pitchFamily="34" charset="0"/>
              </a:rPr>
              <a:t>para </a:t>
            </a:r>
            <a:r>
              <a:rPr lang="es-ES" sz="2400" u="sng" dirty="0">
                <a:solidFill>
                  <a:srgbClr val="800A78"/>
                </a:solidFill>
                <a:latin typeface="Calibri" panose="020F0502020204030204" pitchFamily="34" charset="0"/>
              </a:rPr>
              <a:t>los postulantes de la modalidad Beca </a:t>
            </a:r>
            <a:r>
              <a:rPr lang="es-ES" sz="2400" u="sng" dirty="0" smtClean="0">
                <a:solidFill>
                  <a:srgbClr val="800A78"/>
                </a:solidFill>
                <a:latin typeface="Calibri" panose="020F0502020204030204" pitchFamily="34" charset="0"/>
              </a:rPr>
              <a:t>EIB (Educación Intercultural Bilingüe):</a:t>
            </a:r>
            <a:endParaRPr lang="es-PE" sz="2400" u="sng" dirty="0">
              <a:solidFill>
                <a:srgbClr val="800A78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576775" y="5372172"/>
                <a:ext cx="7675098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𝐏𝐮𝐧𝐭𝐚𝐣𝐞</m:t>
                      </m:r>
                      <m:r>
                        <a:rPr lang="es-PE" sz="2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𝐩𝐚𝐫𝐚</m:t>
                      </m:r>
                      <m:r>
                        <a:rPr lang="es-PE" sz="2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𝐚𝐬𝐢𝐠𝐧𝐚𝐜𝐢</m:t>
                      </m:r>
                      <m:r>
                        <a:rPr lang="es-PE" sz="2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PE" sz="2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s-PE" sz="2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𝐝𝐞</m:t>
                      </m:r>
                      <m:r>
                        <a:rPr lang="es-PE" sz="2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𝐛𝐞𝐜𝐚𝐬</m:t>
                      </m:r>
                      <m:r>
                        <a:rPr lang="es-PE" sz="2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2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𝐏𝐒</m:t>
                      </m:r>
                      <m:r>
                        <a:rPr lang="es-PE" sz="2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PE" sz="2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s-PE" sz="2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PE" sz="20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𝐆</m:t>
                      </m:r>
                    </m:oMath>
                  </m:oMathPara>
                </a14:m>
                <a:endParaRPr lang="es-PE" sz="2000" b="1" dirty="0">
                  <a:solidFill>
                    <a:srgbClr val="002060"/>
                  </a:solidFill>
                </a:endParaRPr>
              </a:p>
              <a:p>
                <a:endParaRPr lang="es-PE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75" y="5372172"/>
                <a:ext cx="7675098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786" y="1414171"/>
            <a:ext cx="10090513" cy="38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28</a:t>
            </a:fld>
            <a:endParaRPr lang="es-PE" dirty="0"/>
          </a:p>
        </p:txBody>
      </p:sp>
      <p:sp>
        <p:nvSpPr>
          <p:cNvPr id="5" name="CuadroTexto 4"/>
          <p:cNvSpPr txBox="1"/>
          <p:nvPr/>
        </p:nvSpPr>
        <p:spPr>
          <a:xfrm>
            <a:off x="780941" y="2431684"/>
            <a:ext cx="11051667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s-PE" sz="3500" u="sng" dirty="0">
                <a:solidFill>
                  <a:srgbClr val="800A78"/>
                </a:solidFill>
                <a:latin typeface="Calibri" panose="020F0502020204030204" pitchFamily="34" charset="0"/>
              </a:rPr>
              <a:t>LA INSCRIPCIÓN AL CONCURSO ES VIRTUAL Y GRATUITA</a:t>
            </a:r>
          </a:p>
          <a:p>
            <a:pPr>
              <a:spcBef>
                <a:spcPct val="0"/>
              </a:spcBef>
            </a:pPr>
            <a:endParaRPr lang="en-US" altLang="es-PE" dirty="0"/>
          </a:p>
          <a:p>
            <a:pPr algn="ctr"/>
            <a:r>
              <a:rPr lang="es-PE" sz="5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www.pronabec.gob.pe/beca-18-2021</a:t>
            </a:r>
            <a:endParaRPr lang="es-PE" sz="4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583305" y="6056100"/>
            <a:ext cx="2743200" cy="365125"/>
          </a:xfrm>
        </p:spPr>
        <p:txBody>
          <a:bodyPr/>
          <a:lstStyle/>
          <a:p>
            <a:fld id="{BFE35028-1692-49B7-B7A4-D77BCDFA5F91}" type="slidenum">
              <a:rPr lang="es-PE" smtClean="0"/>
              <a:t>29</a:t>
            </a:fld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1052284" y="5853941"/>
            <a:ext cx="9390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¡Muchas gracias!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32" y="127203"/>
            <a:ext cx="5524581" cy="552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3</a:t>
            </a:fld>
            <a:endParaRPr lang="es-PE"/>
          </a:p>
        </p:txBody>
      </p:sp>
      <p:sp>
        <p:nvSpPr>
          <p:cNvPr id="6" name="CuadroTexto 5"/>
          <p:cNvSpPr txBox="1"/>
          <p:nvPr/>
        </p:nvSpPr>
        <p:spPr>
          <a:xfrm>
            <a:off x="709391" y="685788"/>
            <a:ext cx="74724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¿QUÉ ES BECA 18?</a:t>
            </a:r>
          </a:p>
          <a:p>
            <a:endParaRPr lang="es-PE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72" y="3862316"/>
            <a:ext cx="2009728" cy="299568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656" y="3725839"/>
            <a:ext cx="1775408" cy="313216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11804" y="3862316"/>
            <a:ext cx="73700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beca paga a los ganadores el acceso a una educación superior de </a:t>
            </a:r>
            <a:r>
              <a:rPr lang="es-PE" sz="3600" b="1" dirty="0" smtClean="0">
                <a:cs typeface="Arial" panose="020B0604020202020204" pitchFamily="34" charset="0"/>
              </a:rPr>
              <a:t>calidad, </a:t>
            </a:r>
            <a:r>
              <a:rPr lang="es-PE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hasta su culminación.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709391" y="1509326"/>
            <a:ext cx="10850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dirty="0">
                <a:solidFill>
                  <a:schemeClr val="accent1">
                    <a:lumMod val="50000"/>
                  </a:schemeClr>
                </a:solidFill>
              </a:rPr>
              <a:t>Es una beca integral que </a:t>
            </a:r>
            <a:r>
              <a:rPr lang="es-PE" sz="4000" dirty="0" smtClean="0">
                <a:solidFill>
                  <a:schemeClr val="accent1">
                    <a:lumMod val="50000"/>
                  </a:schemeClr>
                </a:solidFill>
              </a:rPr>
              <a:t>otorga </a:t>
            </a:r>
            <a:r>
              <a:rPr lang="es-PE" sz="4000" dirty="0">
                <a:solidFill>
                  <a:schemeClr val="accent1">
                    <a:lumMod val="50000"/>
                  </a:schemeClr>
                </a:solidFill>
              </a:rPr>
              <a:t>el Estado </a:t>
            </a:r>
            <a:r>
              <a:rPr lang="es-PE" sz="4000" dirty="0" smtClean="0">
                <a:solidFill>
                  <a:schemeClr val="accent1">
                    <a:lumMod val="50000"/>
                  </a:schemeClr>
                </a:solidFill>
              </a:rPr>
              <a:t>peruano a talentos de escasos recursos económicos, a través de un concurso público a nivel nacional.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343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583305" y="6056100"/>
            <a:ext cx="2743200" cy="365125"/>
          </a:xfrm>
        </p:spPr>
        <p:txBody>
          <a:bodyPr/>
          <a:lstStyle/>
          <a:p>
            <a:fld id="{BFE35028-1692-49B7-B7A4-D77BCDFA5F91}" type="slidenum">
              <a:rPr lang="es-PE" smtClean="0"/>
              <a:t>4</a:t>
            </a:fld>
            <a:endParaRPr lang="es-PE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29017" y="466552"/>
            <a:ext cx="6749956" cy="5318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000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¿QUÉ OFRECE LA BECA?</a:t>
            </a:r>
            <a:endParaRPr lang="es-PE" sz="4000" u="sng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947382" y="1107547"/>
            <a:ext cx="11244618" cy="5313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E" altLang="es-PE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• </a:t>
            </a:r>
            <a:r>
              <a:rPr lang="es-PE" altLang="es-P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Matrícula</a:t>
            </a:r>
          </a:p>
          <a:p>
            <a:pPr marL="0" indent="0">
              <a:buNone/>
            </a:pPr>
            <a:r>
              <a:rPr lang="es-PE" altLang="es-P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• Pensión de estudios</a:t>
            </a:r>
          </a:p>
          <a:p>
            <a:pPr marL="0" indent="0">
              <a:buNone/>
            </a:pPr>
            <a:r>
              <a:rPr lang="es-PE" altLang="es-P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• Idioma </a:t>
            </a:r>
            <a:r>
              <a:rPr lang="es-PE" altLang="es-PE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inglés (solo </a:t>
            </a:r>
            <a:r>
              <a:rPr lang="es-PE" altLang="es-P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para  </a:t>
            </a:r>
            <a:r>
              <a:rPr lang="es-PE" altLang="es-PE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estudios universitarios)</a:t>
            </a:r>
            <a:endParaRPr lang="es-PE" altLang="es-PE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PE" altLang="es-P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• Laptop</a:t>
            </a:r>
          </a:p>
          <a:p>
            <a:pPr marL="0" indent="0">
              <a:buNone/>
            </a:pPr>
            <a:r>
              <a:rPr lang="es-PE" altLang="es-P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• Útiles de escritorio</a:t>
            </a:r>
          </a:p>
          <a:p>
            <a:pPr marL="0" indent="0">
              <a:buNone/>
            </a:pPr>
            <a:r>
              <a:rPr lang="es-PE" altLang="es-P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• Movilidad local</a:t>
            </a:r>
          </a:p>
          <a:p>
            <a:pPr marL="0" indent="0">
              <a:buNone/>
            </a:pPr>
            <a:r>
              <a:rPr lang="es-PE" altLang="es-P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• Alimentación</a:t>
            </a:r>
          </a:p>
          <a:p>
            <a:pPr marL="0" indent="0">
              <a:buNone/>
            </a:pPr>
            <a:r>
              <a:rPr lang="es-PE" altLang="es-P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• Alojamiento (cuando corresponda)</a:t>
            </a:r>
          </a:p>
          <a:p>
            <a:pPr marL="0" indent="0">
              <a:buNone/>
            </a:pPr>
            <a:r>
              <a:rPr lang="es-PE" altLang="es-P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• </a:t>
            </a:r>
            <a:r>
              <a:rPr lang="es-PE" altLang="es-PE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Entre </a:t>
            </a:r>
            <a:r>
              <a:rPr lang="es-PE" altLang="es-P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otros</a:t>
            </a:r>
            <a:r>
              <a:rPr lang="es-PE" altLang="es-PE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s-PE" altLang="es-PE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Acompañamiento </a:t>
            </a:r>
            <a:r>
              <a:rPr lang="es-ES" altLang="es-PE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complementario a lo largo de los estudios </a:t>
            </a:r>
            <a:r>
              <a:rPr lang="es-ES" altLang="es-PE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y </a:t>
            </a:r>
            <a:r>
              <a:rPr lang="es-ES" altLang="es-PE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para inserción </a:t>
            </a:r>
            <a:r>
              <a:rPr lang="es-ES" altLang="es-PE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laboral.</a:t>
            </a:r>
            <a:endParaRPr lang="es-ES" altLang="es-PE" sz="2400" dirty="0"/>
          </a:p>
        </p:txBody>
      </p:sp>
    </p:spTree>
    <p:extLst>
      <p:ext uri="{BB962C8B-B14F-4D97-AF65-F5344CB8AC3E}">
        <p14:creationId xmlns:p14="http://schemas.microsoft.com/office/powerpoint/2010/main" val="1324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583305" y="6056100"/>
            <a:ext cx="2743200" cy="365125"/>
          </a:xfrm>
        </p:spPr>
        <p:txBody>
          <a:bodyPr/>
          <a:lstStyle/>
          <a:p>
            <a:fld id="{BFE35028-1692-49B7-B7A4-D77BCDFA5F91}" type="slidenum">
              <a:rPr lang="es-PE" smtClean="0"/>
              <a:t>5</a:t>
            </a:fld>
            <a:endParaRPr lang="es-PE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29267" y="1274761"/>
            <a:ext cx="9206553" cy="5318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600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¿CUÁNTAS BECAS OFRECE BECA 18, 2021?</a:t>
            </a:r>
            <a:endParaRPr lang="es-PE" sz="3600" u="sng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600057" y="3009112"/>
            <a:ext cx="8125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s-PE" sz="3200" b="1" dirty="0">
                <a:solidFill>
                  <a:schemeClr val="accent1">
                    <a:lumMod val="50000"/>
                  </a:schemeClr>
                </a:solidFill>
              </a:rPr>
              <a:t>4,000</a:t>
            </a:r>
            <a:r>
              <a:rPr lang="es-PE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PE" sz="3200" dirty="0" smtClean="0">
                <a:solidFill>
                  <a:schemeClr val="accent1">
                    <a:lumMod val="50000"/>
                  </a:schemeClr>
                </a:solidFill>
              </a:rPr>
              <a:t>becas serán </a:t>
            </a:r>
            <a:r>
              <a:rPr lang="es-PE" sz="3200" dirty="0">
                <a:solidFill>
                  <a:schemeClr val="accent1">
                    <a:lumMod val="50000"/>
                  </a:schemeClr>
                </a:solidFill>
              </a:rPr>
              <a:t>para estudios en universidades o institutos pedagógicos.</a:t>
            </a:r>
          </a:p>
          <a:p>
            <a:endParaRPr lang="es-PE" sz="3200" b="1" dirty="0" smtClean="0">
              <a:solidFill>
                <a:srgbClr val="004A91"/>
              </a:solidFill>
              <a:latin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s-PE" sz="3200" b="1" dirty="0">
                <a:solidFill>
                  <a:schemeClr val="accent1">
                    <a:lumMod val="50000"/>
                  </a:schemeClr>
                </a:solidFill>
              </a:rPr>
              <a:t>1,000 </a:t>
            </a:r>
            <a:r>
              <a:rPr lang="es-PE" sz="3200" dirty="0">
                <a:solidFill>
                  <a:schemeClr val="accent1">
                    <a:lumMod val="50000"/>
                  </a:schemeClr>
                </a:solidFill>
              </a:rPr>
              <a:t>becas para estudios en 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institutos tecnológicos o escuelas de educación superior.</a:t>
            </a:r>
            <a:endParaRPr lang="es-P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29267" y="1930400"/>
            <a:ext cx="6605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800" b="1" dirty="0">
                <a:solidFill>
                  <a:schemeClr val="accent1">
                    <a:lumMod val="50000"/>
                  </a:schemeClr>
                </a:solidFill>
              </a:rPr>
              <a:t>5,000 </a:t>
            </a:r>
            <a:r>
              <a:rPr lang="es-PE" sz="4800" b="1" dirty="0" smtClean="0">
                <a:solidFill>
                  <a:schemeClr val="accent1">
                    <a:lumMod val="50000"/>
                  </a:schemeClr>
                </a:solidFill>
              </a:rPr>
              <a:t>becas: </a:t>
            </a:r>
            <a:endParaRPr lang="es-PE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04967" y="1064527"/>
            <a:ext cx="114095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Beca 18 Ordinaria.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Para talentos en situación de pobreza o pobreza extrema, según el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Sisfoh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Beca 18 EIB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Para talentos en situación de pobreza o pobreza extrema, según el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Sisfoh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, que quieran estudiar Educación Intercultural Bilingüe. Deben dominar una lengua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originaria priorizada en las bases.</a:t>
            </a:r>
            <a:endParaRPr lang="es-E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Beca 18 Albergue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. Talentos en situación de abandono y/o tutelados por el Estado.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Beca 18 CNA.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Talentos de Comunidades Nativas y Amazónicas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Beca 18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Vraem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Talentos de los distritos del ámbito del Valle de los ríos Apurímac, Ene y Mantaro.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Beca 18 Huallaga.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Talentos de los distritos del ámbito del Huallaga.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Beca 18 FF.AA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Para licenciados servicio militar voluntario.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Beca 18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Repared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Para aquellos que figuran en el registro de víctimas de la violencia de 1980 a 2000).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04967" y="356641"/>
            <a:ext cx="711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000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MODALIDADES </a:t>
            </a:r>
            <a:r>
              <a:rPr lang="es-PE" sz="4000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 BECA </a:t>
            </a:r>
            <a:r>
              <a:rPr lang="es-PE" sz="4000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18</a:t>
            </a:r>
            <a:endParaRPr lang="es-PE" sz="4000" u="sng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7</a:t>
            </a:fld>
            <a:endParaRPr lang="es-PE" dirty="0"/>
          </a:p>
        </p:txBody>
      </p:sp>
      <p:sp>
        <p:nvSpPr>
          <p:cNvPr id="3" name="CuadroTexto 2"/>
          <p:cNvSpPr txBox="1"/>
          <p:nvPr/>
        </p:nvSpPr>
        <p:spPr>
          <a:xfrm>
            <a:off x="818432" y="2999560"/>
            <a:ext cx="10070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b="1" dirty="0">
                <a:solidFill>
                  <a:srgbClr val="004A91"/>
                </a:solidFill>
                <a:latin typeface="Calibri" panose="020F0502020204030204" pitchFamily="34" charset="0"/>
              </a:rPr>
              <a:t>¿Cómo </a:t>
            </a:r>
            <a:r>
              <a:rPr lang="es-PE" sz="6000" b="1" dirty="0" smtClean="0">
                <a:solidFill>
                  <a:srgbClr val="004A91"/>
                </a:solidFill>
                <a:latin typeface="Calibri" panose="020F0502020204030204" pitchFamily="34" charset="0"/>
              </a:rPr>
              <a:t>concursar?</a:t>
            </a:r>
            <a:endParaRPr lang="es-PE" sz="6000" b="1" dirty="0">
              <a:solidFill>
                <a:srgbClr val="004A9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116" y="942423"/>
            <a:ext cx="4407714" cy="205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5028-1692-49B7-B7A4-D77BCDFA5F91}" type="slidenum">
              <a:rPr lang="es-PE" smtClean="0"/>
              <a:t>8</a:t>
            </a:fld>
            <a:endParaRPr lang="es-PE" dirty="0"/>
          </a:p>
        </p:txBody>
      </p:sp>
      <p:sp>
        <p:nvSpPr>
          <p:cNvPr id="7" name="CuadroTexto 6"/>
          <p:cNvSpPr txBox="1"/>
          <p:nvPr/>
        </p:nvSpPr>
        <p:spPr>
          <a:xfrm>
            <a:off x="1105469" y="1590724"/>
            <a:ext cx="4053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PRIMER PASO:</a:t>
            </a:r>
            <a:endParaRPr lang="es-PE" sz="4800" b="1" dirty="0">
              <a:solidFill>
                <a:srgbClr val="E72F78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05469" y="2421721"/>
            <a:ext cx="66874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dirty="0">
                <a:solidFill>
                  <a:srgbClr val="E72F78"/>
                </a:solidFill>
                <a:latin typeface="Calibri" panose="020F0502020204030204" pitchFamily="34" charset="0"/>
              </a:rPr>
              <a:t>Leer las bases del concurso publicada </a:t>
            </a:r>
            <a:r>
              <a:rPr lang="es-PE" sz="3600" b="1" dirty="0" smtClean="0">
                <a:solidFill>
                  <a:srgbClr val="E72F78"/>
                </a:solidFill>
                <a:latin typeface="Calibri" panose="020F0502020204030204" pitchFamily="34" charset="0"/>
              </a:rPr>
              <a:t>en</a:t>
            </a:r>
          </a:p>
          <a:p>
            <a:r>
              <a:rPr lang="es-PE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www.pronabec.gob.pe/beca-18-2021</a:t>
            </a:r>
          </a:p>
          <a:p>
            <a:endParaRPr lang="es-PE" sz="4000" b="1" dirty="0">
              <a:solidFill>
                <a:srgbClr val="E72F78"/>
              </a:solidFill>
              <a:latin typeface="Calibri" panose="020F0502020204030204" pitchFamily="34" charset="0"/>
            </a:endParaRPr>
          </a:p>
          <a:p>
            <a:endParaRPr lang="es-PE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923" y="2006223"/>
            <a:ext cx="3729366" cy="3155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71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8596086" y="5891893"/>
            <a:ext cx="2743200" cy="365125"/>
          </a:xfrm>
        </p:spPr>
        <p:txBody>
          <a:bodyPr/>
          <a:lstStyle/>
          <a:p>
            <a:fld id="{BFE35028-1692-49B7-B7A4-D77BCDFA5F91}" type="slidenum">
              <a:rPr lang="es-PE" smtClean="0"/>
              <a:t>9</a:t>
            </a:fld>
            <a:endParaRPr lang="es-PE" dirty="0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753174" y="1169844"/>
            <a:ext cx="9440839" cy="7270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sz="4800" u="sng" dirty="0" smtClean="0">
                <a:solidFill>
                  <a:srgbClr val="800A78"/>
                </a:solidFill>
                <a:latin typeface="Calibri" panose="020F0502020204030204" pitchFamily="34" charset="0"/>
                <a:ea typeface="+mn-ea"/>
                <a:cs typeface="+mn-cs"/>
              </a:rPr>
              <a:t>CONCURSO SE DIVIDE EN 2 ETAPAS</a:t>
            </a:r>
            <a:endParaRPr lang="es-PE" sz="4800" u="sng" dirty="0">
              <a:solidFill>
                <a:srgbClr val="800A78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93864" y="2068930"/>
            <a:ext cx="1139701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altLang="es-PE" sz="3200" b="1" dirty="0">
                <a:solidFill>
                  <a:srgbClr val="E72F78"/>
                </a:solidFill>
                <a:latin typeface="Calibri" panose="020F0502020204030204" pitchFamily="34" charset="0"/>
              </a:rPr>
              <a:t>ETAPA 1: PRELIMINAR (DE NOVIEMBRE A DICIEMBRE 2020)</a:t>
            </a:r>
          </a:p>
          <a:p>
            <a:pPr marL="1428750" lvl="2" indent="-514350">
              <a:buFont typeface="Wingdings" panose="05000000000000000000" pitchFamily="2" charset="2"/>
              <a:buChar char="Ø"/>
            </a:pPr>
            <a:r>
              <a:rPr lang="es-PE" altLang="es-PE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Inscripción</a:t>
            </a:r>
            <a:r>
              <a:rPr lang="es-PE" altLang="es-PE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es-PE" altLang="es-PE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PE" altLang="es-PE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Del 9 de noviembre al 7 de diciembre del 2020.</a:t>
            </a:r>
          </a:p>
          <a:p>
            <a:pPr marL="1428750" lvl="2" indent="-514350">
              <a:buFont typeface="Wingdings" panose="05000000000000000000" pitchFamily="2" charset="2"/>
              <a:buChar char="Ø"/>
            </a:pPr>
            <a:r>
              <a:rPr lang="es-PE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Publicación </a:t>
            </a:r>
            <a:r>
              <a:rPr lang="es-PE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 </a:t>
            </a:r>
            <a:r>
              <a:rPr lang="es-PE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preseleccionados:  </a:t>
            </a:r>
            <a:r>
              <a:rPr lang="es-PE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29 de diciembre del 2020.</a:t>
            </a:r>
            <a:endParaRPr lang="es-PE" altLang="es-PE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2"/>
            <a:r>
              <a:rPr lang="es-PE" altLang="es-PE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altLang="es-PE" sz="3200" b="1" dirty="0">
                <a:solidFill>
                  <a:srgbClr val="E72F78"/>
                </a:solidFill>
                <a:latin typeface="Calibri" panose="020F0502020204030204" pitchFamily="34" charset="0"/>
              </a:rPr>
              <a:t>ETAPA 2: DE POSTULACIÓN-SOLO PRESELECCIONADOS  (ENERO-MARZO 2021</a:t>
            </a:r>
            <a:r>
              <a:rPr lang="es-PE" altLang="es-PE" sz="3200" b="1" dirty="0" smtClean="0">
                <a:solidFill>
                  <a:srgbClr val="E72F78"/>
                </a:solidFill>
                <a:latin typeface="Calibri" panose="020F0502020204030204" pitchFamily="34" charset="0"/>
              </a:rPr>
              <a:t>)</a:t>
            </a:r>
          </a:p>
          <a:p>
            <a:pPr marL="1428750" lvl="2" indent="-514350">
              <a:buFont typeface="Wingdings" panose="05000000000000000000" pitchFamily="2" charset="2"/>
              <a:buChar char="Ø"/>
            </a:pPr>
            <a:r>
              <a:rPr lang="es-PE" altLang="es-PE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Postulación:</a:t>
            </a:r>
            <a:r>
              <a:rPr lang="es-PE" altLang="es-PE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PE" altLang="es-PE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Del 7 de enero 1 de marzo de 2021.</a:t>
            </a:r>
          </a:p>
          <a:p>
            <a:pPr marL="1428750" lvl="2" indent="-514350">
              <a:buFont typeface="Wingdings" panose="05000000000000000000" pitchFamily="2" charset="2"/>
              <a:buChar char="Ø"/>
            </a:pPr>
            <a:r>
              <a:rPr lang="es-PE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Publicación de </a:t>
            </a:r>
            <a:r>
              <a:rPr lang="es-PE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seleccionados</a:t>
            </a:r>
            <a:r>
              <a:rPr lang="es-PE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:  </a:t>
            </a:r>
            <a:r>
              <a:rPr lang="es-PE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12 de marzo de 2021</a:t>
            </a:r>
            <a:r>
              <a:rPr lang="es-PE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.</a:t>
            </a:r>
            <a:endParaRPr lang="es-PE" altLang="es-PE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altLang="es-PE" sz="3200" b="1" dirty="0">
              <a:solidFill>
                <a:srgbClr val="E72F7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s PPT Institucional 2020 II" id="{36AC287F-2C65-E348-A8EB-93876A107E9A}" vid="{228C8E6D-ADC1-DB4D-8C5C-DA482767071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Plantillas PPT Institucional 2020 II</Template>
  <TotalTime>2237</TotalTime>
  <Words>1468</Words>
  <Application>Microsoft Office PowerPoint</Application>
  <PresentationFormat>Panorámica</PresentationFormat>
  <Paragraphs>161</Paragraphs>
  <Slides>29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Poppins</vt:lpstr>
      <vt:lpstr>Wingdings</vt:lpstr>
      <vt:lpstr>Tema de Office</vt:lpstr>
      <vt:lpstr>Presentación de PowerPoint</vt:lpstr>
      <vt:lpstr>Presentación de PowerPoint</vt:lpstr>
      <vt:lpstr>Presentación de PowerPoint</vt:lpstr>
      <vt:lpstr>¿QUÉ OFRECE LA BECA?</vt:lpstr>
      <vt:lpstr>¿CUÁNTAS BECAS OFRECE BECA 18, 2021?</vt:lpstr>
      <vt:lpstr>Presentación de PowerPoint</vt:lpstr>
      <vt:lpstr>Presentación de PowerPoint</vt:lpstr>
      <vt:lpstr>Presentación de PowerPoint</vt:lpstr>
      <vt:lpstr>CONCURSO SE DIVIDE EN 2 ETAPAS</vt:lpstr>
      <vt:lpstr>Presentación de PowerPoint</vt:lpstr>
      <vt:lpstr>REQUISITOS PARA LA INSCRIPCIÓN AL CONCURSO</vt:lpstr>
      <vt:lpstr>Presentación de PowerPoint</vt:lpstr>
      <vt:lpstr>Presentación de PowerPoint</vt:lpstr>
      <vt:lpstr>Presentación de PowerPoint</vt:lpstr>
      <vt:lpstr>POBLACIÓN QUE OBTENDRÁ PUNTAJE ADICIONAL EN EL CONCURSO BECA 18</vt:lpstr>
      <vt:lpstr>Presentación de PowerPoint</vt:lpstr>
      <vt:lpstr>Presentación de PowerPoint</vt:lpstr>
      <vt:lpstr>¿Qué son los percentiles?</vt:lpstr>
      <vt:lpstr>¿Qué son los percentiles?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LILIAM MONTALVO ROCCA</dc:creator>
  <cp:lastModifiedBy>Usuario de Windows</cp:lastModifiedBy>
  <cp:revision>179</cp:revision>
  <dcterms:created xsi:type="dcterms:W3CDTF">2020-08-18T16:42:26Z</dcterms:created>
  <dcterms:modified xsi:type="dcterms:W3CDTF">2020-11-25T19:34:33Z</dcterms:modified>
</cp:coreProperties>
</file>